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7" r:id="rId2"/>
    <p:sldId id="265" r:id="rId3"/>
    <p:sldId id="312" r:id="rId4"/>
    <p:sldId id="304" r:id="rId5"/>
    <p:sldId id="339" r:id="rId6"/>
    <p:sldId id="379" r:id="rId7"/>
    <p:sldId id="313" r:id="rId8"/>
    <p:sldId id="314" r:id="rId9"/>
    <p:sldId id="340" r:id="rId10"/>
    <p:sldId id="352" r:id="rId11"/>
    <p:sldId id="353" r:id="rId12"/>
    <p:sldId id="354" r:id="rId13"/>
    <p:sldId id="355" r:id="rId14"/>
    <p:sldId id="357" r:id="rId15"/>
    <p:sldId id="319" r:id="rId16"/>
    <p:sldId id="317" r:id="rId17"/>
    <p:sldId id="348" r:id="rId18"/>
    <p:sldId id="281" r:id="rId19"/>
    <p:sldId id="358" r:id="rId20"/>
    <p:sldId id="359" r:id="rId21"/>
    <p:sldId id="360" r:id="rId22"/>
    <p:sldId id="282" r:id="rId23"/>
    <p:sldId id="361" r:id="rId24"/>
    <p:sldId id="362" r:id="rId25"/>
    <p:sldId id="363" r:id="rId26"/>
    <p:sldId id="321" r:id="rId27"/>
    <p:sldId id="324" r:id="rId28"/>
    <p:sldId id="325" r:id="rId29"/>
    <p:sldId id="344" r:id="rId30"/>
    <p:sldId id="331" r:id="rId31"/>
    <p:sldId id="329" r:id="rId32"/>
    <p:sldId id="332" r:id="rId33"/>
    <p:sldId id="345" r:id="rId34"/>
    <p:sldId id="327" r:id="rId35"/>
    <p:sldId id="333" r:id="rId36"/>
    <p:sldId id="334" r:id="rId37"/>
    <p:sldId id="346" r:id="rId38"/>
    <p:sldId id="335" r:id="rId39"/>
    <p:sldId id="330" r:id="rId40"/>
    <p:sldId id="365" r:id="rId41"/>
    <p:sldId id="364" r:id="rId42"/>
    <p:sldId id="303" r:id="rId43"/>
    <p:sldId id="374" r:id="rId44"/>
    <p:sldId id="366" r:id="rId45"/>
    <p:sldId id="285" r:id="rId46"/>
    <p:sldId id="302" r:id="rId47"/>
    <p:sldId id="367" r:id="rId48"/>
    <p:sldId id="337" r:id="rId49"/>
    <p:sldId id="368" r:id="rId50"/>
    <p:sldId id="375" r:id="rId51"/>
    <p:sldId id="301" r:id="rId52"/>
    <p:sldId id="372" r:id="rId53"/>
    <p:sldId id="382" r:id="rId54"/>
    <p:sldId id="373" r:id="rId55"/>
    <p:sldId id="264" r:id="rId5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Styl pośredni 3 — 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Styl pośredni 4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9" autoAdjust="0"/>
    <p:restoredTop sz="90920" autoAdjust="0"/>
  </p:normalViewPr>
  <p:slideViewPr>
    <p:cSldViewPr>
      <p:cViewPr varScale="1">
        <p:scale>
          <a:sx n="100" d="100"/>
          <a:sy n="100" d="100"/>
        </p:scale>
        <p:origin x="18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A60D3-32AF-4A89-BA2B-112404C92042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6DDD2-5A4E-4B41-AF09-0AFBF41EC1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038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46DDD2-5A4E-4B41-AF09-0AFBF41EC1BB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6940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376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49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142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69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52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326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732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058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85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149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78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887F6-DCD7-4855-A983-1743D3006E6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D7E49-4E42-45F7-A162-F1AF0A59E0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02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ideo" Target="NUL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324413"/>
            <a:ext cx="4611729" cy="1350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395536" y="1910030"/>
            <a:ext cx="67687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pPr algn="ctr"/>
            <a:r>
              <a:rPr lang="pl-PL" sz="6000" b="1" dirty="0"/>
              <a:t>Podsumowanie Programu Działaj Lokalnie w 2025 r.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6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868" y="5591957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nr5z5.mp4">
            <a:hlinkClick r:id="" action="ppaction://media"/>
            <a:extLst>
              <a:ext uri="{FF2B5EF4-FFF2-40B4-BE49-F238E27FC236}">
                <a16:creationId xmlns:a16="http://schemas.microsoft.com/office/drawing/2014/main" id="{40593959-4126-9681-D5C8-A6EFB1D6DE58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5171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88288" y="1700808"/>
            <a:ext cx="7154460" cy="40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34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5849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798115"/>
              </p:ext>
            </p:extLst>
          </p:nvPr>
        </p:nvGraphicFramePr>
        <p:xfrm>
          <a:off x="539552" y="1591032"/>
          <a:ext cx="6494040" cy="418239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125978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300" b="1" dirty="0"/>
                        <a:t>KOŁO GOSPODYŃ WIEJSKICH „FREZJA” </a:t>
                      </a:r>
                    </a:p>
                    <a:p>
                      <a:pPr algn="ctr"/>
                      <a:r>
                        <a:rPr lang="pl-PL" sz="2300" b="1" dirty="0"/>
                        <a:t>w TRZEŚNIOWIE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53133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MAŁE STREFY RELAKSU DLA MIESZKAŃCOW. </a:t>
                      </a:r>
                    </a:p>
                    <a:p>
                      <a:pPr algn="ctr"/>
                      <a:r>
                        <a:rPr lang="pl-PL" sz="2400" b="1" dirty="0"/>
                        <a:t>ZIOŁOWE LOVE I </a:t>
                      </a:r>
                    </a:p>
                    <a:p>
                      <a:pPr algn="ctr"/>
                      <a:r>
                        <a:rPr lang="pl-PL" sz="2400" b="1" dirty="0"/>
                        <a:t>NIE TYLKO.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742458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25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742458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10 716,79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26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43D7-E9BC-5CD0-87FE-A0AC77E82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3DA4680-A720-6F8B-0BC5-EDC566C6EDA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7414AF3B-FE06-0F10-C14C-72B23337D6F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6F6DA85-6A0E-D86F-EA9B-9696C58209C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8AD57D7-67DD-32C4-CD09-0F2D82668B5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E16FEE3-7537-CBAB-E595-D73A6E6CF4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E6466F6F-7466-EBE6-3957-E62498C51E9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78D19291-AD26-A468-37B6-83C63AA453D5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1" t="33558"/>
          <a:stretch>
            <a:fillRect/>
          </a:stretch>
        </p:blipFill>
        <p:spPr>
          <a:xfrm>
            <a:off x="524527" y="2568936"/>
            <a:ext cx="3456384" cy="212940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9ACF782A-6928-0AF2-08D8-093F974AA49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778" y="1564855"/>
            <a:ext cx="2787222" cy="413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50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43D7-E9BC-5CD0-87FE-A0AC77E82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3DA4680-A720-6F8B-0BC5-EDC566C6EDA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7414AF3B-FE06-0F10-C14C-72B23337D6F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6F6DA85-6A0E-D86F-EA9B-9696C58209C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8AD57D7-67DD-32C4-CD09-0F2D82668B5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E16FEE3-7537-CBAB-E595-D73A6E6CF4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E6466F6F-7466-EBE6-3957-E62498C51E9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042894C7-F2B2-3607-FC17-55306FE3CB04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79" y="1625368"/>
            <a:ext cx="3961074" cy="2592288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25CA21BB-48B3-8028-E5D2-D0992E594B14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059" y="2996952"/>
            <a:ext cx="414967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40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5591957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6z6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41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05553" y="1539143"/>
            <a:ext cx="7402219" cy="416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09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5849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6C014-DA69-2279-1E7D-D2F8994D3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CAC09D7-928E-11E7-CB34-F8367831C189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565510BC-60B6-59AA-335C-EE4400B7569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C51D3EA5-44EE-2F7E-071D-C49B7E19F3AD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10E725EC-8A0D-09F9-7833-8E21C14BCEC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E20EAF04-EA6F-7304-F081-A558AD38FE7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88A3B6E8-0459-C98B-4D57-7BBBCFA56D8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5FC6753-7E11-C23A-E8AC-7599177DF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9647"/>
              </p:ext>
            </p:extLst>
          </p:nvPr>
        </p:nvGraphicFramePr>
        <p:xfrm>
          <a:off x="611560" y="1600200"/>
          <a:ext cx="6494040" cy="393688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b="1" dirty="0"/>
                        <a:t>STOWARZYSZENIE HISTORYCZNE LUBNIEWICA</a:t>
                      </a:r>
                      <a:endParaRPr lang="pl-PL" sz="2200" b="1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0747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LUBNIEWICKA GALERIA OSOBOWOŚCI </a:t>
                      </a:r>
                    </a:p>
                    <a:p>
                      <a:pPr algn="ctr"/>
                      <a:r>
                        <a:rPr lang="pl-PL" sz="2400" b="1" dirty="0"/>
                        <a:t>- EDUARD PETZOLD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689666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50</a:t>
                      </a:r>
                      <a:r>
                        <a:rPr lang="pl-PL" sz="2400" b="1" dirty="0"/>
                        <a:t>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16 469,99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38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43D7-E9BC-5CD0-87FE-A0AC77E82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3DA4680-A720-6F8B-0BC5-EDC566C6EDA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7414AF3B-FE06-0F10-C14C-72B23337D6F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6F6DA85-6A0E-D86F-EA9B-9696C58209C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8AD57D7-67DD-32C4-CD09-0F2D82668B5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E16FEE3-7537-CBAB-E595-D73A6E6CF4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E6466F6F-7466-EBE6-3957-E62498C51E9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4B5629B5-086D-B170-0C28-9546334FE672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340768"/>
            <a:ext cx="3563888" cy="3024336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8AEE6680-14FE-E00B-9AE0-A93DB44D135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16" y="2851496"/>
            <a:ext cx="3888035" cy="266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78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D4968-7F26-C7C8-7024-21033242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E1AEA57-1AC5-E908-F7D1-A82249E58729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1CE535EC-991C-18B4-B638-20969748422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D1603E5-E3F3-CADA-AF8E-888A5F3B785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B71852FF-CB26-5DE9-35B6-2DA5BD55A23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F1F3575C-A8FA-AEEF-2D0E-8A174BD5DDA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5A53EFB3-A411-F406-B0E5-F8198DBAFC9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2ABE5481-4AA7-907F-AF4E-8947943A396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564855"/>
            <a:ext cx="4392488" cy="316029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43871B6E-18F4-57BD-9183-59103E12358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01008"/>
            <a:ext cx="3134180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3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D4209-3899-73D2-C46F-2E6FB9F75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6F145AC-D2CF-823D-0970-69D6777FE52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E7C4EFD6-1AA6-14A8-F3B2-76B79B7E312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CA6787B3-BD33-D13E-46D2-8580E1DDAA2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3A5A2002-A240-D50D-E70C-307C70F0C17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D758DF2E-8441-30DB-7913-84563701F0B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5469EA3F-5CB0-DB37-5F79-FAC7D2C086C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nr5z5.mp4">
            <a:hlinkClick r:id="" action="ppaction://media"/>
            <a:extLst>
              <a:ext uri="{FF2B5EF4-FFF2-40B4-BE49-F238E27FC236}">
                <a16:creationId xmlns:a16="http://schemas.microsoft.com/office/drawing/2014/main" id="{1A4A5BF9-41E2-EBC8-8D2A-B2C748BE85BE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5171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88288" y="1700808"/>
            <a:ext cx="7154460" cy="402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5849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266074"/>
              </p:ext>
            </p:extLst>
          </p:nvPr>
        </p:nvGraphicFramePr>
        <p:xfrm>
          <a:off x="611560" y="1600200"/>
          <a:ext cx="6494040" cy="41567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147230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/>
                        <a:t>GRUPA WSPARCIA ODBUDOWY ELEMENTÓW TRADYCYJNEGO KRAJOBRAZU KULTUROWEGO OKOLIC GORZOWA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50022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CYDROWNICTWO I WINIARSTWO –TRADYCYJNE ELEMENTY KRAJOBRAZU KULTUROWEGO DAWNEJ NOWEJ MARCHII TURYSTYCZNĄ SZANSĄ DLA OBECNYCH OKOLIC GORZOWA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706797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30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706797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9 093,85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68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324413"/>
            <a:ext cx="4611729" cy="1350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395536" y="1910030"/>
            <a:ext cx="6768752" cy="28007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/>
              <a:t>Złożono 17 wniosków. Wybrano 10 projektów </a:t>
            </a:r>
          </a:p>
          <a:p>
            <a:pPr algn="ctr"/>
            <a:r>
              <a:rPr lang="pl-PL" sz="4400" b="1" dirty="0"/>
              <a:t>na łączną kwotę</a:t>
            </a:r>
            <a:br>
              <a:rPr lang="pl-PL" sz="4400" b="1" dirty="0"/>
            </a:br>
            <a:r>
              <a:rPr lang="pl-PL" sz="4400" b="1" dirty="0">
                <a:solidFill>
                  <a:srgbClr val="FF0000"/>
                </a:solidFill>
              </a:rPr>
              <a:t> </a:t>
            </a:r>
            <a:r>
              <a:rPr lang="pl-PL" sz="4400" b="1" dirty="0"/>
              <a:t>118 313,35 zł</a:t>
            </a:r>
            <a:endParaRPr lang="pl-PL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1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D4968-7F26-C7C8-7024-21033242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E1AEA57-1AC5-E908-F7D1-A82249E58729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1CE535EC-991C-18B4-B638-20969748422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D1603E5-E3F3-CADA-AF8E-888A5F3B785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B71852FF-CB26-5DE9-35B6-2DA5BD55A23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F1F3575C-A8FA-AEEF-2D0E-8A174BD5DDA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5A53EFB3-A411-F406-B0E5-F8198DBAFC9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A966EFB0-76F7-2C92-0713-0C59C1B16F64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484784"/>
            <a:ext cx="4320480" cy="303695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B6F1EBEC-F103-4A70-3B38-868C6EECCC32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528" y="2564904"/>
            <a:ext cx="316835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8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D4968-7F26-C7C8-7024-21033242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E1AEA57-1AC5-E908-F7D1-A82249E58729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1CE535EC-991C-18B4-B638-20969748422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D1603E5-E3F3-CADA-AF8E-888A5F3B785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B71852FF-CB26-5DE9-35B6-2DA5BD55A23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F1F3575C-A8FA-AEEF-2D0E-8A174BD5DDA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5A53EFB3-A411-F406-B0E5-F8198DBAFC9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EB68FC28-92AB-03B9-3106-A5D7276D30D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84784"/>
            <a:ext cx="4176464" cy="301056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DE198E6A-FDC3-50B5-FF95-85E9CE0EC9A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1518" y="3284984"/>
            <a:ext cx="3636515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56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750" y="5646495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6z6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41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9631" y="1736749"/>
            <a:ext cx="7402219" cy="416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32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7736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163942"/>
              </p:ext>
            </p:extLst>
          </p:nvPr>
        </p:nvGraphicFramePr>
        <p:xfrm>
          <a:off x="590064" y="1564854"/>
          <a:ext cx="6624736" cy="41957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454896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527181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KOŁO GOSPODYŃ WIEJSKICH</a:t>
                      </a:r>
                    </a:p>
                    <a:p>
                      <a:pPr algn="ctr"/>
                      <a:r>
                        <a:rPr lang="pl-PL" sz="2400" b="1" dirty="0"/>
                        <a:t>STUDZIONKA NAD WARTĄ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1678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SMAKI ŚWIATA</a:t>
                      </a:r>
                    </a:p>
                    <a:p>
                      <a:pPr algn="ctr"/>
                      <a:r>
                        <a:rPr lang="pl-PL" sz="2400" b="1" dirty="0"/>
                        <a:t>W STUDZIONCE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736688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75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736688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9 996,48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58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43D7-E9BC-5CD0-87FE-A0AC77E82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3DA4680-A720-6F8B-0BC5-EDC566C6EDA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7414AF3B-FE06-0F10-C14C-72B23337D6F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6F6DA85-6A0E-D86F-EA9B-9696C58209C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8AD57D7-67DD-32C4-CD09-0F2D82668B5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E16FEE3-7537-CBAB-E595-D73A6E6CF4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E6466F6F-7466-EBE6-3957-E62498C51E9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F585EF9-0AAD-CBE7-F96E-36292B9EB96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39"/>
          <a:stretch>
            <a:fillRect/>
          </a:stretch>
        </p:blipFill>
        <p:spPr>
          <a:xfrm rot="5400000">
            <a:off x="6692" y="1966174"/>
            <a:ext cx="3987116" cy="345638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9B662E93-16EE-9640-333C-59E41019A345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0" b="11151"/>
          <a:stretch>
            <a:fillRect/>
          </a:stretch>
        </p:blipFill>
        <p:spPr>
          <a:xfrm>
            <a:off x="3563888" y="1308793"/>
            <a:ext cx="3747701" cy="406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943D7-E9BC-5CD0-87FE-A0AC77E82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63DA4680-A720-6F8B-0BC5-EDC566C6EDA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7414AF3B-FE06-0F10-C14C-72B23337D6F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56F6DA85-6A0E-D86F-EA9B-9696C58209C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8AD57D7-67DD-32C4-CD09-0F2D82668B5E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E16FEE3-7537-CBAB-E595-D73A6E6CF4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E6466F6F-7466-EBE6-3957-E62498C51E9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7823A905-9204-5B7B-457D-7E4EEA64FF7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0" b="11853"/>
          <a:stretch>
            <a:fillRect/>
          </a:stretch>
        </p:blipFill>
        <p:spPr>
          <a:xfrm rot="16200000">
            <a:off x="600175" y="2420888"/>
            <a:ext cx="2952328" cy="3816424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47A0D752-A6BF-EF3A-E0FC-CBDD29A1B4E5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300"/>
          <a:stretch>
            <a:fillRect/>
          </a:stretch>
        </p:blipFill>
        <p:spPr>
          <a:xfrm>
            <a:off x="3665704" y="1268760"/>
            <a:ext cx="347804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729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petarda11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25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244415" y="1538286"/>
            <a:ext cx="7063889" cy="405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5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9623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05394"/>
              </p:ext>
            </p:extLst>
          </p:nvPr>
        </p:nvGraphicFramePr>
        <p:xfrm>
          <a:off x="611560" y="1597145"/>
          <a:ext cx="6480720" cy="38507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3338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17382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361892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OCHOTNICZA STRAŻ POŻARNA </a:t>
                      </a:r>
                    </a:p>
                    <a:p>
                      <a:pPr algn="ctr"/>
                      <a:r>
                        <a:rPr lang="pl-PL" sz="2400" b="1" dirty="0"/>
                        <a:t>W STUDZIONCE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361892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/>
                        <a:t>ZIELONY ZAKĄTEK OSP STUDZIONKA – WSPÓLNA PRZESTRZEŃ DLA SPOŁECZNOŚCI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5478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60</a:t>
                      </a:r>
                      <a:r>
                        <a:rPr lang="pl-PL" sz="2400" b="1" dirty="0"/>
                        <a:t>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9 500,00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95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B897937-C7F2-53B7-D569-687BF02D99B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259"/>
          <a:stretch>
            <a:fillRect/>
          </a:stretch>
        </p:blipFill>
        <p:spPr>
          <a:xfrm>
            <a:off x="3149448" y="1412776"/>
            <a:ext cx="4107418" cy="3744416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A76003CA-F101-60BA-70A4-1FEA700D5F9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56375" y="2109793"/>
            <a:ext cx="4256763" cy="313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59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DC93C9D1-9AAC-B812-561D-FC0BAB8FC1F6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99799" y="1969572"/>
            <a:ext cx="4168403" cy="335897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3F38586E-5054-D5BD-C290-9F60C1B259E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93677" y="1561079"/>
            <a:ext cx="3960439" cy="3579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24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4164"/>
              </p:ext>
            </p:extLst>
          </p:nvPr>
        </p:nvGraphicFramePr>
        <p:xfrm>
          <a:off x="611560" y="1600200"/>
          <a:ext cx="6494040" cy="382289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b="1" baseline="0" dirty="0"/>
                        <a:t>KLUB SPORTOWY </a:t>
                      </a:r>
                    </a:p>
                    <a:p>
                      <a:pPr algn="ctr"/>
                      <a:r>
                        <a:rPr lang="pl-PL" sz="2200" b="1" baseline="0" dirty="0"/>
                        <a:t>KANIA CUP</a:t>
                      </a:r>
                    </a:p>
                    <a:p>
                      <a:pPr algn="ctr"/>
                      <a:r>
                        <a:rPr lang="pl-PL" sz="2200" b="1" baseline="0" dirty="0"/>
                        <a:t>BACZYNA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074726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KS KANIA CUP –</a:t>
                      </a:r>
                    </a:p>
                    <a:p>
                      <a:pPr algn="ctr"/>
                      <a:r>
                        <a:rPr lang="pl-PL" sz="2400" b="1" dirty="0"/>
                        <a:t>Sport łączy społeczność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689666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140</a:t>
                      </a:r>
                      <a:r>
                        <a:rPr lang="pl-PL" sz="2400" b="1" dirty="0"/>
                        <a:t>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8 370,00 zł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68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729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petarda11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25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244415" y="1538286"/>
            <a:ext cx="7063889" cy="405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4717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111062"/>
              </p:ext>
            </p:extLst>
          </p:nvPr>
        </p:nvGraphicFramePr>
        <p:xfrm>
          <a:off x="611560" y="1600200"/>
          <a:ext cx="6696744" cy="3989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526904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LOTOS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0747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DZIŚ MAM DOBRY DZIEŃ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15</a:t>
                      </a:r>
                      <a:r>
                        <a:rPr lang="pl-PL" sz="2400" b="1" dirty="0"/>
                        <a:t>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10 900,00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72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9D313924-8076-F0F2-84DC-BD1EC4FD833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17" y="1564855"/>
            <a:ext cx="3548696" cy="416840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ACDC4BE2-036D-EE98-E806-9F97357C7CB5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504" y="3149331"/>
            <a:ext cx="374441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98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DB6C33DD-E80E-9D28-A6A6-9524BADF779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64855"/>
            <a:ext cx="7056784" cy="409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9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475" y="5650264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6z6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41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9631" y="1563954"/>
            <a:ext cx="7402219" cy="416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53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43396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20286"/>
              </p:ext>
            </p:extLst>
          </p:nvPr>
        </p:nvGraphicFramePr>
        <p:xfrm>
          <a:off x="611560" y="1600200"/>
          <a:ext cx="6494040" cy="369528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STOWARZYSZENIE WSPÓLNIE</a:t>
                      </a:r>
                      <a:r>
                        <a:rPr lang="pl-PL" sz="2400" b="1" baseline="0" dirty="0"/>
                        <a:t> DLA TARNAWY RZEPIŃSKIEJ</a:t>
                      </a:r>
                      <a:endParaRPr lang="pl-P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074726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BEZPIECZNA SPOŁECZNOŚĆ </a:t>
                      </a:r>
                    </a:p>
                    <a:p>
                      <a:pPr algn="ctr"/>
                      <a:r>
                        <a:rPr lang="pl-PL" sz="2400" b="1" dirty="0"/>
                        <a:t>- MOC W NAS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655812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10</a:t>
                      </a:r>
                      <a:r>
                        <a:rPr lang="pl-PL" sz="2400" b="1" dirty="0"/>
                        <a:t>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7 567,93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95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8F86201B-1EB2-4C6B-E490-1D6E866DE44A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59" y="1564855"/>
            <a:ext cx="2990733" cy="4168402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23DF26BE-F9FA-04A2-A4E6-B2F379F3616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7" y="1564855"/>
            <a:ext cx="2948661" cy="416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0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C5B365B6-25F2-8AC8-F87D-23CB316CC1CE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78" y="1564855"/>
            <a:ext cx="4611729" cy="24402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09B93291-8CE1-EC3F-DC51-E3EE25B7E242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400818"/>
            <a:ext cx="4968552" cy="233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7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729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petarda11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25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244415" y="1538286"/>
            <a:ext cx="7063889" cy="405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6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2075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346729"/>
              </p:ext>
            </p:extLst>
          </p:nvPr>
        </p:nvGraphicFramePr>
        <p:xfrm>
          <a:off x="611560" y="1600200"/>
          <a:ext cx="6494040" cy="403930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STOWARZYSZENIE „KULTURA POMAGA”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85038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„BEZPIECZNE GMINA – BEZPIECZNY MIESZKANIEC”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/>
                        <a:t>100</a:t>
                      </a:r>
                      <a:r>
                        <a:rPr lang="pl-PL" sz="2400" b="1" dirty="0"/>
                        <a:t>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>
                          <a:solidFill>
                            <a:schemeClr val="tx1"/>
                          </a:solidFill>
                        </a:rPr>
                        <a:t>8 151,90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72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9FF417E3-0C44-0ECE-D0C5-6460C4EF8F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00224" y="2543957"/>
            <a:ext cx="4064000" cy="304800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86E9A5BE-AE82-0FC8-779C-4862280E04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41060" y="1474122"/>
            <a:ext cx="3048002" cy="26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2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C62FD8C1-382A-CC66-3D38-15F5C00D4E2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77101" y="1948254"/>
            <a:ext cx="4096394" cy="33296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2AA61080-06C2-74D2-3028-F19809CA257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317310"/>
            <a:ext cx="4032448" cy="334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7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D1B5BF1D-7D74-D334-2E29-A996DA0E9E7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158" y="1290588"/>
            <a:ext cx="4223067" cy="293049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55101232-C249-FE55-2686-DF822789C28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96"/>
          <a:stretch>
            <a:fillRect/>
          </a:stretch>
        </p:blipFill>
        <p:spPr>
          <a:xfrm>
            <a:off x="250606" y="3068960"/>
            <a:ext cx="3313281" cy="258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7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582364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2.mp4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25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222213" y="1586762"/>
            <a:ext cx="7086091" cy="414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5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5849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7E5D7-3B6C-B2B4-7184-4505C4411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901927E-9649-DEF6-23B6-6E22ECAE209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F94D3A05-3C80-CBA8-80F3-EAC9E4E766C3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8B99AD0-3C80-4639-8A46-1ED285B0EB5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5A956323-B4D5-A3B0-9005-E63F54C314C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0AFF9C11-ABF3-1D9B-1E02-0809B0425C0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C53E2750-783D-40D7-A27C-6D413B7B254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5" b="10588"/>
          <a:stretch/>
        </p:blipFill>
        <p:spPr>
          <a:xfrm>
            <a:off x="1302914" y="1375190"/>
            <a:ext cx="5357317" cy="43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39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4045729-CCDE-4C64-A2B7-938BE50FFE77}"/>
              </a:ext>
            </a:extLst>
          </p:cNvPr>
          <p:cNvSpPr txBox="1"/>
          <p:nvPr/>
        </p:nvSpPr>
        <p:spPr>
          <a:xfrm>
            <a:off x="261844" y="1997838"/>
            <a:ext cx="71369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 </a:t>
            </a:r>
            <a:r>
              <a:rPr lang="pl-PL" sz="6000" b="1" dirty="0">
                <a:solidFill>
                  <a:srgbClr val="FF0000"/>
                </a:solidFill>
              </a:rPr>
              <a:t>Wyróżnienie</a:t>
            </a:r>
            <a:br>
              <a:rPr lang="pl-PL" sz="6000" b="1" dirty="0">
                <a:solidFill>
                  <a:srgbClr val="FF0000"/>
                </a:solidFill>
              </a:rPr>
            </a:br>
            <a:r>
              <a:rPr lang="pl-PL" sz="6000" b="1" dirty="0">
                <a:solidFill>
                  <a:srgbClr val="FF0000"/>
                </a:solidFill>
              </a:rPr>
              <a:t>za aktywizację społeczności lokalnej</a:t>
            </a:r>
          </a:p>
        </p:txBody>
      </p:sp>
      <p:pic>
        <p:nvPicPr>
          <p:cNvPr id="6" name="wejscie1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>
                  <p14:trim end="4110.2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6732240" y="60955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4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8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35849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4045729-CCDE-4C64-A2B7-938BE50FFE77}"/>
              </a:ext>
            </a:extLst>
          </p:cNvPr>
          <p:cNvSpPr txBox="1"/>
          <p:nvPr/>
        </p:nvSpPr>
        <p:spPr>
          <a:xfrm>
            <a:off x="0" y="1803158"/>
            <a:ext cx="7740352" cy="34163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l-PL" sz="5400" b="1" dirty="0">
                <a:solidFill>
                  <a:srgbClr val="FF0000"/>
                </a:solidFill>
              </a:rPr>
              <a:t>WYRÓŻNIENIE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otrzymuje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KOŁO GOSPODYŃ WIEJSKICH „FREZJA”</a:t>
            </a:r>
          </a:p>
        </p:txBody>
      </p:sp>
    </p:spTree>
    <p:extLst>
      <p:ext uri="{BB962C8B-B14F-4D97-AF65-F5344CB8AC3E}">
        <p14:creationId xmlns:p14="http://schemas.microsoft.com/office/powerpoint/2010/main" val="161849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4045729-CCDE-4C64-A2B7-938BE50FFE77}"/>
              </a:ext>
            </a:extLst>
          </p:cNvPr>
          <p:cNvSpPr txBox="1"/>
          <p:nvPr/>
        </p:nvSpPr>
        <p:spPr>
          <a:xfrm>
            <a:off x="47625" y="2126861"/>
            <a:ext cx="75339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>
                <a:solidFill>
                  <a:srgbClr val="FF0000"/>
                </a:solidFill>
              </a:rPr>
              <a:t> Wyróżnienie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za pomysłowość </a:t>
            </a:r>
          </a:p>
          <a:p>
            <a:pPr algn="ctr"/>
            <a:r>
              <a:rPr lang="pl-PL" sz="5400" b="1" dirty="0">
                <a:solidFill>
                  <a:srgbClr val="FF0000"/>
                </a:solidFill>
              </a:rPr>
              <a:t>i rozmach</a:t>
            </a:r>
          </a:p>
        </p:txBody>
      </p:sp>
      <p:pic>
        <p:nvPicPr>
          <p:cNvPr id="6" name="wejscie1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>
                  <p14:trim end="4110.2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6732240" y="60955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19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8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8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4045729-CCDE-4C64-A2B7-938BE50FFE77}"/>
              </a:ext>
            </a:extLst>
          </p:cNvPr>
          <p:cNvSpPr txBox="1"/>
          <p:nvPr/>
        </p:nvSpPr>
        <p:spPr>
          <a:xfrm>
            <a:off x="-108520" y="1781573"/>
            <a:ext cx="7740352" cy="42473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l-PL" sz="5400" b="1" dirty="0">
                <a:solidFill>
                  <a:srgbClr val="FF0000"/>
                </a:solidFill>
              </a:rPr>
              <a:t>WYRÓŻNIENIE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otrzymuje </a:t>
            </a:r>
          </a:p>
          <a:p>
            <a:pPr algn="ctr"/>
            <a:r>
              <a:rPr lang="pl-PL" sz="5400" b="1" dirty="0">
                <a:solidFill>
                  <a:srgbClr val="FF0000"/>
                </a:solidFill>
              </a:rPr>
              <a:t>Koło Gospodyń Wiejskich</a:t>
            </a:r>
          </a:p>
          <a:p>
            <a:pPr algn="ctr"/>
            <a:r>
              <a:rPr lang="pl-PL" sz="5400" b="1" dirty="0">
                <a:solidFill>
                  <a:srgbClr val="FF0000"/>
                </a:solidFill>
              </a:rPr>
              <a:t>Studzionka nad Wartą</a:t>
            </a:r>
            <a:br>
              <a:rPr lang="pl-PL" sz="5400" b="1" dirty="0">
                <a:solidFill>
                  <a:srgbClr val="FF0000"/>
                </a:solidFill>
              </a:rPr>
            </a:br>
            <a:endParaRPr lang="pl-PL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65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4045729-CCDE-4C64-A2B7-938BE50FFE77}"/>
              </a:ext>
            </a:extLst>
          </p:cNvPr>
          <p:cNvSpPr txBox="1"/>
          <p:nvPr/>
        </p:nvSpPr>
        <p:spPr>
          <a:xfrm>
            <a:off x="451854" y="1599557"/>
            <a:ext cx="676294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600" b="1" dirty="0">
                <a:solidFill>
                  <a:srgbClr val="FF0000"/>
                </a:solidFill>
              </a:rPr>
              <a:t> </a:t>
            </a:r>
            <a:r>
              <a:rPr lang="pl-PL" sz="5400" b="1" dirty="0">
                <a:solidFill>
                  <a:srgbClr val="FF0000"/>
                </a:solidFill>
              </a:rPr>
              <a:t>WYRÓŻNIENIE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za przywracanie pamięci o zapomnianych</a:t>
            </a:r>
          </a:p>
        </p:txBody>
      </p:sp>
      <p:pic>
        <p:nvPicPr>
          <p:cNvPr id="6" name="wejscie1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>
                  <p14:trim end="4110.2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6732240" y="60955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8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8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4045729-CCDE-4C64-A2B7-938BE50FFE77}"/>
              </a:ext>
            </a:extLst>
          </p:cNvPr>
          <p:cNvSpPr txBox="1"/>
          <p:nvPr/>
        </p:nvSpPr>
        <p:spPr>
          <a:xfrm>
            <a:off x="-108520" y="1318409"/>
            <a:ext cx="7627043" cy="43858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l-PL" sz="5400" b="1" dirty="0">
                <a:solidFill>
                  <a:srgbClr val="FF0000"/>
                </a:solidFill>
              </a:rPr>
              <a:t>WYRÓŻNIENIE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otrzymuje</a:t>
            </a:r>
            <a:br>
              <a:rPr lang="pl-PL" sz="5400" b="1" dirty="0">
                <a:solidFill>
                  <a:srgbClr val="FF0000"/>
                </a:solidFill>
              </a:rPr>
            </a:br>
            <a:r>
              <a:rPr lang="pl-PL" sz="5400" b="1" dirty="0">
                <a:solidFill>
                  <a:srgbClr val="FF0000"/>
                </a:solidFill>
              </a:rPr>
              <a:t>STOWARZYSZENIE HISTORYCZNE LUBNIEWICA</a:t>
            </a:r>
          </a:p>
          <a:p>
            <a:pPr algn="ctr"/>
            <a:endParaRPr lang="pl-PL" sz="9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7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C2F839CD-850F-C5D5-8EC7-AFAB4EFFA9C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575" y="1270815"/>
            <a:ext cx="3379948" cy="253496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41D3FD84-405C-338A-ACBC-3AC7965667B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504" y="1152571"/>
            <a:ext cx="4064000" cy="304800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BFA7D8E4-33FC-7482-979D-EB7A3C940B7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42" y="2545101"/>
            <a:ext cx="4064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23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3360A-B63C-F347-BA29-85DC6BFEC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>
            <a:extLst>
              <a:ext uri="{FF2B5EF4-FFF2-40B4-BE49-F238E27FC236}">
                <a16:creationId xmlns:a16="http://schemas.microsoft.com/office/drawing/2014/main" id="{508C1E59-91E4-7775-FC11-CBA60BD85D1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04EA4CCE-1E26-A50E-48F8-28A440BB2E2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F5556EC4-B3A8-68BD-9303-A1A12F6994A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102" y="5617040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9E3D8483-49DE-3712-15A9-C0AF12E0CB2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89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A0143C30-5833-B4D0-2C50-B6A4E0FBFAF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2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3EA27508-7F0E-E596-8661-79D3C8D7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37991AA-3E92-0999-77EF-FC942841998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77" y="1590526"/>
            <a:ext cx="6364203" cy="432687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729804FF-476E-0B65-6874-08F3BE81C00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77" y="1590526"/>
            <a:ext cx="6364203" cy="432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44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5C872-7087-062C-82BE-839F6DC41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96DDB8A9-8425-32F9-05BA-EA4B1DC78080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CE06912D-2FEF-49F5-9C74-79C1B4C4A129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8D8DE08-E95B-BF1C-81C4-EF560262005C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647D948D-96C6-BF28-A45D-F80421EAAD1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86AFA0D6-B264-6A73-A542-EB353B29ED7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727F5ED1-1552-E1FE-ADE0-976E5B5F451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0F05C3DA-5BA8-4C80-BF42-3232C4CB0FF9}"/>
              </a:ext>
            </a:extLst>
          </p:cNvPr>
          <p:cNvSpPr txBox="1"/>
          <p:nvPr/>
        </p:nvSpPr>
        <p:spPr>
          <a:xfrm>
            <a:off x="1043608" y="1700808"/>
            <a:ext cx="5993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FF0000"/>
                </a:solidFill>
              </a:rPr>
              <a:t> </a:t>
            </a:r>
            <a:r>
              <a:rPr lang="pl-PL" sz="7200" b="1" dirty="0">
                <a:solidFill>
                  <a:srgbClr val="FF0000"/>
                </a:solidFill>
              </a:rPr>
              <a:t>Wyróżnienia</a:t>
            </a:r>
            <a:br>
              <a:rPr lang="pl-PL" sz="7200" b="1" dirty="0">
                <a:solidFill>
                  <a:srgbClr val="FF0000"/>
                </a:solidFill>
              </a:rPr>
            </a:br>
            <a:r>
              <a:rPr lang="pl-PL" sz="7200" b="1" dirty="0">
                <a:solidFill>
                  <a:srgbClr val="FF0000"/>
                </a:solidFill>
              </a:rPr>
              <a:t>w konkursie</a:t>
            </a:r>
          </a:p>
          <a:p>
            <a:pPr algn="ctr"/>
            <a:r>
              <a:rPr lang="pl-PL" sz="7200" b="1" dirty="0">
                <a:solidFill>
                  <a:srgbClr val="FF0000"/>
                </a:solidFill>
              </a:rPr>
              <a:t>„Opowiedz…”</a:t>
            </a:r>
          </a:p>
        </p:txBody>
      </p:sp>
      <p:pic>
        <p:nvPicPr>
          <p:cNvPr id="6" name="wejscie1.mp3">
            <a:hlinkClick r:id="" action="ppaction://media"/>
            <a:extLst>
              <a:ext uri="{FF2B5EF4-FFF2-40B4-BE49-F238E27FC236}">
                <a16:creationId xmlns:a16="http://schemas.microsoft.com/office/drawing/2014/main" id="{6CC11C3A-F79B-A6C0-8432-A804329FCE87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>
                  <p14:trim end="4110.2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6732240" y="60955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27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8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8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8302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115616" y="1997838"/>
            <a:ext cx="540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b="1" dirty="0">
                <a:solidFill>
                  <a:srgbClr val="FF0000"/>
                </a:solidFill>
              </a:rPr>
              <a:t>Koło Gospodyń</a:t>
            </a:r>
          </a:p>
          <a:p>
            <a:pPr algn="ctr"/>
            <a:r>
              <a:rPr lang="pl-PL" sz="6000" b="1" dirty="0">
                <a:solidFill>
                  <a:srgbClr val="FF0000"/>
                </a:solidFill>
              </a:rPr>
              <a:t>Wiejskich</a:t>
            </a:r>
          </a:p>
          <a:p>
            <a:pPr algn="ctr"/>
            <a:r>
              <a:rPr lang="pl-PL" sz="6000" b="1" dirty="0">
                <a:solidFill>
                  <a:srgbClr val="FF0000"/>
                </a:solidFill>
              </a:rPr>
              <a:t>„Frezja”</a:t>
            </a:r>
          </a:p>
        </p:txBody>
      </p:sp>
    </p:spTree>
    <p:extLst>
      <p:ext uri="{BB962C8B-B14F-4D97-AF65-F5344CB8AC3E}">
        <p14:creationId xmlns:p14="http://schemas.microsoft.com/office/powerpoint/2010/main" val="314219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vortex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AD247-8AF5-D4CA-8FD7-1CDC10D64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00B6B43C-E4B5-2862-4AEF-F099D93BD012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D3550A80-8894-0F0A-FCBA-F9B10C3DAA85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EA4BD499-19A7-5E95-614B-90615D6E8DEA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D3C2036D-E85E-8CEA-F8C0-885587F913C1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2665359E-7391-BD7D-C847-42A7A1A14B2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C46C9BD9-C1A4-501E-883F-B1DFC149D10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BD50A46D-F629-BDF6-3CA2-5CC33529387A}"/>
              </a:ext>
            </a:extLst>
          </p:cNvPr>
          <p:cNvSpPr txBox="1"/>
          <p:nvPr/>
        </p:nvSpPr>
        <p:spPr>
          <a:xfrm>
            <a:off x="1115616" y="1997838"/>
            <a:ext cx="540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b="1" dirty="0">
                <a:solidFill>
                  <a:srgbClr val="FF0000"/>
                </a:solidFill>
              </a:rPr>
              <a:t>Stowarzyszenie Historyczne </a:t>
            </a:r>
            <a:r>
              <a:rPr lang="pl-PL" sz="6000" b="1" dirty="0" err="1">
                <a:solidFill>
                  <a:srgbClr val="FF0000"/>
                </a:solidFill>
              </a:rPr>
              <a:t>Lubniewica</a:t>
            </a:r>
            <a:endParaRPr lang="pl-PL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2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vortex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043608" y="2317310"/>
            <a:ext cx="540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000" b="1" dirty="0">
                <a:solidFill>
                  <a:srgbClr val="FF0000"/>
                </a:solidFill>
              </a:rPr>
              <a:t>Fundacja </a:t>
            </a:r>
            <a:r>
              <a:rPr lang="pl-PL" sz="6000" b="1" dirty="0" err="1">
                <a:solidFill>
                  <a:srgbClr val="FF0000"/>
                </a:solidFill>
              </a:rPr>
              <a:t>COOLtura</a:t>
            </a:r>
            <a:endParaRPr lang="pl-PL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04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vortex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38"/>
            <a:ext cx="3133725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91244"/>
            <a:ext cx="38893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" y="5503863"/>
            <a:ext cx="4608513" cy="135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4077072"/>
            <a:ext cx="1785937" cy="263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1262061" y="1815224"/>
            <a:ext cx="609600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>
                <a:solidFill>
                  <a:srgbClr val="00B050"/>
                </a:solidFill>
              </a:rPr>
              <a:t>PODZIĘKOWANIA ZA: </a:t>
            </a:r>
            <a:br>
              <a:rPr lang="pl-PL" sz="4400" b="1" dirty="0">
                <a:solidFill>
                  <a:srgbClr val="00B050"/>
                </a:solidFill>
              </a:rPr>
            </a:br>
            <a:endParaRPr lang="pl-PL" sz="3200" b="1" dirty="0"/>
          </a:p>
          <a:p>
            <a:pPr algn="ctr"/>
            <a:r>
              <a:rPr lang="pl-PL" sz="3200" b="1" dirty="0"/>
              <a:t>Propagowanie dobra wspólnego</a:t>
            </a:r>
          </a:p>
          <a:p>
            <a:pPr algn="ctr"/>
            <a:endParaRPr lang="pl-PL" sz="3200" b="1" dirty="0"/>
          </a:p>
          <a:p>
            <a:pPr algn="ctr"/>
            <a:r>
              <a:rPr lang="pl-PL" sz="3200" b="1" dirty="0"/>
              <a:t>Zaangażowanie</a:t>
            </a:r>
          </a:p>
          <a:p>
            <a:pPr algn="ctr"/>
            <a:endParaRPr lang="pl-PL" sz="3200" b="1" dirty="0"/>
          </a:p>
          <a:p>
            <a:pPr algn="ctr"/>
            <a:r>
              <a:rPr lang="pl-PL" sz="3200" b="1" dirty="0"/>
              <a:t>Poświęcony czas  </a:t>
            </a:r>
          </a:p>
        </p:txBody>
      </p:sp>
      <p:pic>
        <p:nvPicPr>
          <p:cNvPr id="4" name="wejscie1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>
                  <p14:trim st="1216.9718" end="2154.6388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6643464" y="587613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62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42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42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42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12835-F155-B7EF-0B46-F4E812DA6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DBAADE76-7F85-A1C4-7AA0-F9B6DDD6D382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104EDF06-67F8-4684-29D1-9F35283A05CD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B47A850F-11D8-61F6-666C-7F2F926C062D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5591957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281ADD89-8E82-813F-EE63-CA1B8546A557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0309275F-9829-35F3-E48A-F029C631F97B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A352D2ED-9EA8-02CB-C5AB-F60E28FED7C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2" name="6z6.mp4">
            <a:hlinkClick r:id="" action="ppaction://media"/>
            <a:extLst>
              <a:ext uri="{FF2B5EF4-FFF2-40B4-BE49-F238E27FC236}">
                <a16:creationId xmlns:a16="http://schemas.microsoft.com/office/drawing/2014/main" id="{C54EA229-F30A-DEFA-8C5C-A978722DACE0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>
                  <p14:trim end="24105"/>
                </p14:media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05553" y="1539143"/>
            <a:ext cx="7402219" cy="416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35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35849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DB56374-6062-4AA0-8EF4-8B6BA7C32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428927"/>
              </p:ext>
            </p:extLst>
          </p:nvPr>
        </p:nvGraphicFramePr>
        <p:xfrm>
          <a:off x="611560" y="1600200"/>
          <a:ext cx="6494040" cy="3989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169840">
                  <a:extLst>
                    <a:ext uri="{9D8B030D-6E8A-4147-A177-3AD203B41FA5}">
                      <a16:colId xmlns:a16="http://schemas.microsoft.com/office/drawing/2014/main" val="3446716104"/>
                    </a:ext>
                  </a:extLst>
                </a:gridCol>
                <a:gridCol w="3324200">
                  <a:extLst>
                    <a:ext uri="{9D8B030D-6E8A-4147-A177-3AD203B41FA5}">
                      <a16:colId xmlns:a16="http://schemas.microsoft.com/office/drawing/2014/main" val="4256541799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Nazwa wnioskodawcy posiadającego osobowość prawną: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b="1" baseline="0" dirty="0"/>
                        <a:t>FUNDACJA </a:t>
                      </a:r>
                      <a:r>
                        <a:rPr lang="pl-PL" sz="2200" b="1" baseline="0" dirty="0" err="1"/>
                        <a:t>COOLtura</a:t>
                      </a:r>
                      <a:endParaRPr lang="pl-PL" sz="2200" b="1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269093"/>
                  </a:ext>
                </a:extLst>
              </a:tr>
              <a:tr h="1074726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Tytuł projektu: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300" b="1" dirty="0"/>
                        <a:t>KINO POD GWIAZDAMI –</a:t>
                      </a:r>
                    </a:p>
                    <a:p>
                      <a:pPr algn="ctr"/>
                      <a:r>
                        <a:rPr lang="pl-PL" sz="2300" b="1" dirty="0"/>
                        <a:t>mobilne kino letnie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584612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endParaRPr lang="pl-PL" sz="1600" b="1" dirty="0"/>
                    </a:p>
                    <a:p>
                      <a:pPr algn="ctr"/>
                      <a:r>
                        <a:rPr lang="pl-PL" sz="1600" b="1" dirty="0"/>
                        <a:t>Liczba</a:t>
                      </a:r>
                      <a:r>
                        <a:rPr lang="pl-PL" sz="1600" b="1" baseline="0" dirty="0"/>
                        <a:t> odbiorców</a:t>
                      </a:r>
                      <a:r>
                        <a:rPr lang="pl-PL" sz="1600" b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/>
                        <a:t>300 OSÓB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8091659"/>
                  </a:ext>
                </a:extLst>
              </a:tr>
              <a:tr h="855815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Całkowity koszt projektu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/>
                        <a:t>27 546,40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15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09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D1E19213-BD85-A40E-35A0-03DF3E386DA4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64855"/>
            <a:ext cx="3219822" cy="4094724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76B407-FE7C-CA4C-172F-58D056741E76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6" t="16932" r="48" b="154"/>
          <a:stretch>
            <a:fillRect/>
          </a:stretch>
        </p:blipFill>
        <p:spPr>
          <a:xfrm>
            <a:off x="3492276" y="2996952"/>
            <a:ext cx="3888035" cy="2662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77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0" y="0"/>
            <a:ext cx="3134180" cy="17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0079"/>
            <a:ext cx="3888035" cy="137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45223"/>
            <a:ext cx="4611729" cy="122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72" y="4521734"/>
            <a:ext cx="1457350" cy="2140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9B2D56A7-D261-4BD2-B445-BB72B72022A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518523" y="2362646"/>
            <a:ext cx="1457350" cy="2132707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3DEE865-349E-4A3C-933F-F343DD74C5A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81732" y="184602"/>
            <a:ext cx="1457351" cy="2132708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47CF1C00-6357-D7F1-2DFF-6671750520B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82" r="8539"/>
          <a:stretch>
            <a:fillRect/>
          </a:stretch>
        </p:blipFill>
        <p:spPr>
          <a:xfrm>
            <a:off x="168127" y="2317310"/>
            <a:ext cx="3574995" cy="2440209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7B7C4B84-4AB3-FD54-8E2B-2D39078D75C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564855"/>
            <a:ext cx="3363838" cy="409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8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2144</TotalTime>
  <Words>421</Words>
  <Application>Microsoft Office PowerPoint</Application>
  <PresentationFormat>Pokaz na ekranie (4:3)</PresentationFormat>
  <Paragraphs>137</Paragraphs>
  <Slides>55</Slides>
  <Notes>1</Notes>
  <HiddenSlides>0</HiddenSlides>
  <MMClips>15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55</vt:i4>
      </vt:variant>
    </vt:vector>
  </HeadingPairs>
  <TitlesOfParts>
    <vt:vector size="58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KST-LGD</dc:creator>
  <cp:lastModifiedBy>Maja Andruszko</cp:lastModifiedBy>
  <cp:revision>147</cp:revision>
  <dcterms:created xsi:type="dcterms:W3CDTF">2022-02-28T06:50:30Z</dcterms:created>
  <dcterms:modified xsi:type="dcterms:W3CDTF">2026-04-02T08:05:10Z</dcterms:modified>
</cp:coreProperties>
</file>